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4" r:id="rId1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D8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2362200"/>
            <a:ext cx="7772400" cy="1470025"/>
          </a:xfrm>
        </p:spPr>
        <p:txBody>
          <a:bodyPr/>
          <a:lstStyle/>
          <a:p>
            <a:r>
              <a:rPr lang="en-US" b="1" dirty="0">
                <a:solidFill>
                  <a:srgbClr val="002060"/>
                </a:solidFill>
              </a:rPr>
              <a:t>English in my life</a:t>
            </a:r>
            <a:endParaRPr lang="ru-RU" b="1" dirty="0">
              <a:solidFill>
                <a:srgbClr val="002060"/>
              </a:solidFill>
            </a:endParaRPr>
          </a:p>
        </p:txBody>
      </p:sp>
      <p:sp>
        <p:nvSpPr>
          <p:cNvPr id="5" name="Подзаголовок 4">
            <a:extLst>
              <a:ext uri="{FF2B5EF4-FFF2-40B4-BE49-F238E27FC236}">
                <a16:creationId xmlns:a16="http://schemas.microsoft.com/office/drawing/2014/main" id="{336D4BC3-D6A8-40DD-9D13-E684D85175BD}"/>
              </a:ext>
            </a:extLst>
          </p:cNvPr>
          <p:cNvSpPr>
            <a:spLocks noGrp="1"/>
          </p:cNvSpPr>
          <p:nvPr>
            <p:ph type="subTitle" idx="1"/>
          </p:nvPr>
        </p:nvSpPr>
        <p:spPr/>
        <p:txBody>
          <a:bodyPr/>
          <a:lstStyle/>
          <a:p>
            <a:endParaRPr lang="ru-RU"/>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533400"/>
            <a:ext cx="8229600" cy="1143000"/>
          </a:xfrm>
        </p:spPr>
        <p:txBody>
          <a:bodyPr>
            <a:normAutofit fontScale="90000"/>
          </a:bodyPr>
          <a:lstStyle/>
          <a:p>
            <a:r>
              <a:rPr lang="en-US" b="1" dirty="0">
                <a:solidFill>
                  <a:srgbClr val="C00000"/>
                </a:solidFill>
              </a:rPr>
              <a:t>Why do we learn English?</a:t>
            </a:r>
            <a:br>
              <a:rPr lang="ru-RU" dirty="0">
                <a:solidFill>
                  <a:srgbClr val="C00000"/>
                </a:solidFill>
              </a:rPr>
            </a:br>
            <a:endParaRPr lang="ru-RU" dirty="0">
              <a:solidFill>
                <a:srgbClr val="C00000"/>
              </a:solidFill>
            </a:endParaRPr>
          </a:p>
        </p:txBody>
      </p:sp>
      <p:sp>
        <p:nvSpPr>
          <p:cNvPr id="3" name="Содержимое 2"/>
          <p:cNvSpPr>
            <a:spLocks noGrp="1"/>
          </p:cNvSpPr>
          <p:nvPr>
            <p:ph idx="1"/>
          </p:nvPr>
        </p:nvSpPr>
        <p:spPr>
          <a:xfrm>
            <a:off x="457200" y="1600201"/>
            <a:ext cx="3810000" cy="4419600"/>
          </a:xfrm>
        </p:spPr>
        <p:txBody>
          <a:bodyPr>
            <a:normAutofit fontScale="92500" lnSpcReduction="20000"/>
          </a:bodyPr>
          <a:lstStyle/>
          <a:p>
            <a:r>
              <a:rPr lang="en-US" sz="2800" b="1" dirty="0">
                <a:solidFill>
                  <a:schemeClr val="tx2"/>
                </a:solidFill>
                <a:latin typeface="Aparajita" pitchFamily="34" charset="0"/>
                <a:cs typeface="Aparajita" pitchFamily="34" charset="0"/>
              </a:rPr>
              <a:t>English is the international language spoken in many countries both as native and as second or foreign language.  It is taught in the schools in almost every country. It is spoken by over 300 million people as their native language.</a:t>
            </a:r>
          </a:p>
          <a:p>
            <a:r>
              <a:rPr lang="en-US" sz="2800" b="1" dirty="0">
                <a:solidFill>
                  <a:schemeClr val="tx2"/>
                </a:solidFill>
                <a:latin typeface="Aparajita" pitchFamily="34" charset="0"/>
                <a:cs typeface="Aparajita" pitchFamily="34" charset="0"/>
              </a:rPr>
              <a:t>English occupies the leading position among such languages as Chinese, Spanish, Arabic and French.</a:t>
            </a:r>
            <a:endParaRPr lang="ru-RU" sz="2800" b="1" dirty="0">
              <a:solidFill>
                <a:schemeClr val="tx2"/>
              </a:solidFill>
              <a:latin typeface="+mj-lt"/>
              <a:cs typeface="Aparajita" pitchFamily="34" charset="0"/>
            </a:endParaRPr>
          </a:p>
          <a:p>
            <a:pPr>
              <a:buNone/>
            </a:pPr>
            <a:endParaRPr lang="ru-RU" dirty="0"/>
          </a:p>
        </p:txBody>
      </p:sp>
      <p:pic>
        <p:nvPicPr>
          <p:cNvPr id="5" name="Рисунок 4" descr="keep-calm-and-learn-english-903.png"/>
          <p:cNvPicPr>
            <a:picLocks noChangeAspect="1"/>
          </p:cNvPicPr>
          <p:nvPr/>
        </p:nvPicPr>
        <p:blipFill>
          <a:blip r:embed="rId3" cstate="print"/>
          <a:stretch>
            <a:fillRect/>
          </a:stretch>
        </p:blipFill>
        <p:spPr>
          <a:xfrm>
            <a:off x="4495800" y="1371600"/>
            <a:ext cx="3886201" cy="4533900"/>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rgbClr val="C00000"/>
                </a:solidFill>
              </a:rPr>
              <a:t>Why is learning a foreign language important to me?</a:t>
            </a:r>
            <a:endParaRPr lang="ru-RU" b="1" dirty="0">
              <a:solidFill>
                <a:srgbClr val="C00000"/>
              </a:solidFill>
            </a:endParaRPr>
          </a:p>
        </p:txBody>
      </p:sp>
      <p:sp>
        <p:nvSpPr>
          <p:cNvPr id="3" name="Содержимое 2"/>
          <p:cNvSpPr>
            <a:spLocks noGrp="1"/>
          </p:cNvSpPr>
          <p:nvPr>
            <p:ph idx="1"/>
          </p:nvPr>
        </p:nvSpPr>
        <p:spPr/>
        <p:txBody>
          <a:bodyPr>
            <a:normAutofit lnSpcReduction="10000"/>
          </a:bodyPr>
          <a:lstStyle/>
          <a:p>
            <a:pPr>
              <a:buNone/>
            </a:pPr>
            <a:r>
              <a:rPr lang="en-US" dirty="0">
                <a:solidFill>
                  <a:schemeClr val="tx2"/>
                </a:solidFill>
              </a:rPr>
              <a:t>   </a:t>
            </a:r>
            <a:r>
              <a:rPr lang="en-US" b="1" dirty="0">
                <a:solidFill>
                  <a:schemeClr val="tx2"/>
                </a:solidFill>
              </a:rPr>
              <a:t>Learning to speak foreign languages is the best thing I can do to improve my life and open new doors. </a:t>
            </a:r>
          </a:p>
          <a:p>
            <a:r>
              <a:rPr lang="en-US" dirty="0">
                <a:solidFill>
                  <a:schemeClr val="tx2"/>
                </a:solidFill>
              </a:rPr>
              <a:t>First of all, I get access to knowledge. Today's media, such as the internet, television, and the press, give you almost unlimited access to knowledge about your favorite subjects. But most of this knowledge is in a foreign language.</a:t>
            </a:r>
            <a:endParaRPr lang="ru-RU" dirty="0">
              <a:solidFill>
                <a:schemeClr val="tx2"/>
              </a:solidFill>
            </a:endParaRP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295400"/>
            <a:ext cx="8534400" cy="1143000"/>
          </a:xfrm>
        </p:spPr>
        <p:txBody>
          <a:bodyPr>
            <a:noAutofit/>
          </a:bodyPr>
          <a:lstStyle/>
          <a:p>
            <a:pPr algn="l"/>
            <a:r>
              <a:rPr lang="en-US" sz="2800" b="1" dirty="0">
                <a:solidFill>
                  <a:schemeClr val="tx2"/>
                </a:solidFill>
              </a:rPr>
              <a:t>Secondly, If you speak English, you can contact people from all over the world and make new friends on the internet.</a:t>
            </a:r>
            <a:br>
              <a:rPr lang="en-US" sz="2800" dirty="0">
                <a:solidFill>
                  <a:schemeClr val="tx2"/>
                </a:solidFill>
              </a:rPr>
            </a:br>
            <a:endParaRPr lang="ru-RU" sz="2800" dirty="0"/>
          </a:p>
        </p:txBody>
      </p:sp>
      <p:sp>
        <p:nvSpPr>
          <p:cNvPr id="3" name="Содержимое 2"/>
          <p:cNvSpPr>
            <a:spLocks noGrp="1"/>
          </p:cNvSpPr>
          <p:nvPr>
            <p:ph idx="1"/>
          </p:nvPr>
        </p:nvSpPr>
        <p:spPr>
          <a:xfrm>
            <a:off x="0" y="2362200"/>
            <a:ext cx="3810000" cy="4191000"/>
          </a:xfrm>
        </p:spPr>
        <p:txBody>
          <a:bodyPr>
            <a:normAutofit fontScale="55000" lnSpcReduction="20000"/>
          </a:bodyPr>
          <a:lstStyle/>
          <a:p>
            <a:pPr>
              <a:buNone/>
            </a:pPr>
            <a:br>
              <a:rPr lang="en-US" dirty="0">
                <a:solidFill>
                  <a:schemeClr val="tx2"/>
                </a:solidFill>
              </a:rPr>
            </a:br>
            <a:r>
              <a:rPr lang="en-US" sz="4400" b="1" dirty="0">
                <a:solidFill>
                  <a:schemeClr val="tx2"/>
                </a:solidFill>
              </a:rPr>
              <a:t>Moreover,  you can communicate with people</a:t>
            </a:r>
            <a:br>
              <a:rPr lang="en-US" sz="4400" b="1" dirty="0">
                <a:solidFill>
                  <a:schemeClr val="tx2"/>
                </a:solidFill>
              </a:rPr>
            </a:br>
            <a:r>
              <a:rPr lang="en-US" sz="4400" b="1" dirty="0">
                <a:solidFill>
                  <a:schemeClr val="tx2"/>
                </a:solidFill>
              </a:rPr>
              <a:t>wherever you go. If you speak English fluently (or nearly fluently), you will be able to easily communicate with people, whether you are in English-speaking country for business or for pleasure. </a:t>
            </a:r>
            <a:endParaRPr lang="ru-RU" sz="4400" b="1" dirty="0">
              <a:solidFill>
                <a:schemeClr val="tx2"/>
              </a:solidFill>
            </a:endParaRPr>
          </a:p>
        </p:txBody>
      </p:sp>
      <p:pic>
        <p:nvPicPr>
          <p:cNvPr id="4" name="Рисунок 3" descr="abc21.jpg"/>
          <p:cNvPicPr>
            <a:picLocks noChangeAspect="1"/>
          </p:cNvPicPr>
          <p:nvPr/>
        </p:nvPicPr>
        <p:blipFill>
          <a:blip r:embed="rId3" cstate="print"/>
          <a:stretch>
            <a:fillRect/>
          </a:stretch>
        </p:blipFill>
        <p:spPr>
          <a:xfrm>
            <a:off x="4038600" y="2667000"/>
            <a:ext cx="5105400" cy="3692906"/>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67200"/>
            <a:ext cx="3733800" cy="1417638"/>
          </a:xfrm>
        </p:spPr>
        <p:txBody>
          <a:bodyPr>
            <a:normAutofit fontScale="90000"/>
          </a:bodyPr>
          <a:lstStyle/>
          <a:p>
            <a:r>
              <a:rPr lang="en-US" sz="2800" dirty="0">
                <a:solidFill>
                  <a:schemeClr val="tx2">
                    <a:lumMod val="50000"/>
                  </a:schemeClr>
                </a:solidFill>
              </a:rPr>
              <a:t>Books on every subject are written in English around the world. You can read books by American, Canadian, Australian or British authors. Whatever you are interested in, you can read about it in English.</a:t>
            </a:r>
            <a:endParaRPr lang="ru-RU" sz="2800" dirty="0"/>
          </a:p>
        </p:txBody>
      </p:sp>
      <p:sp>
        <p:nvSpPr>
          <p:cNvPr id="3" name="Содержимое 2"/>
          <p:cNvSpPr>
            <a:spLocks noGrp="1"/>
          </p:cNvSpPr>
          <p:nvPr>
            <p:ph idx="1"/>
          </p:nvPr>
        </p:nvSpPr>
        <p:spPr>
          <a:xfrm>
            <a:off x="3581400" y="381001"/>
            <a:ext cx="5562600" cy="4648200"/>
          </a:xfrm>
        </p:spPr>
        <p:txBody>
          <a:bodyPr>
            <a:normAutofit/>
          </a:bodyPr>
          <a:lstStyle/>
          <a:p>
            <a:pPr>
              <a:buNone/>
            </a:pPr>
            <a:r>
              <a:rPr lang="en-US" dirty="0">
                <a:solidFill>
                  <a:schemeClr val="tx2">
                    <a:lumMod val="50000"/>
                  </a:schemeClr>
                </a:solidFill>
              </a:rPr>
              <a:t>   Foreign languages let you experience the culture of the world. Speaking a foreign language one can not only read the papers, magazines and original books by outstanding writers, but as well watch satellite programmers. </a:t>
            </a:r>
            <a:endParaRPr lang="ru-RU" dirty="0">
              <a:solidFill>
                <a:schemeClr val="tx2">
                  <a:lumMod val="50000"/>
                </a:schemeClr>
              </a:solidFill>
            </a:endParaRPr>
          </a:p>
        </p:txBody>
      </p:sp>
      <p:pic>
        <p:nvPicPr>
          <p:cNvPr id="4" name="Рисунок 3" descr="papercut-book-page-500x333_d729f4506d47e2a59adbd6dc32daa10e_422.jpg"/>
          <p:cNvPicPr>
            <a:picLocks noChangeAspect="1"/>
          </p:cNvPicPr>
          <p:nvPr/>
        </p:nvPicPr>
        <p:blipFill>
          <a:blip r:embed="rId3" cstate="print"/>
          <a:stretch>
            <a:fillRect/>
          </a:stretch>
        </p:blipFill>
        <p:spPr>
          <a:xfrm>
            <a:off x="0" y="381000"/>
            <a:ext cx="3847185" cy="2562225"/>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Рисунок 6" descr="21924.jpg"/>
          <p:cNvPicPr>
            <a:picLocks noChangeAspect="1"/>
          </p:cNvPicPr>
          <p:nvPr/>
        </p:nvPicPr>
        <p:blipFill>
          <a:blip r:embed="rId3" cstate="print"/>
          <a:stretch>
            <a:fillRect/>
          </a:stretch>
        </p:blipFill>
        <p:spPr>
          <a:xfrm>
            <a:off x="3581400" y="3200400"/>
            <a:ext cx="3454400" cy="25908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4495800" cy="4953000"/>
          </a:xfrm>
        </p:spPr>
        <p:txBody>
          <a:bodyPr>
            <a:normAutofit fontScale="92500"/>
          </a:bodyPr>
          <a:lstStyle/>
          <a:p>
            <a:pPr>
              <a:buNone/>
            </a:pPr>
            <a:r>
              <a:rPr lang="en-US" dirty="0">
                <a:solidFill>
                  <a:schemeClr val="tx2"/>
                </a:solidFill>
              </a:rPr>
              <a:t>    If you know English, you can watch your favorite TV shows without  any translation, without reading subtitles! You will be able to enjoy these movies in their original form. It is more pleasure to listen to the real voices of the actors, isn`t it?</a:t>
            </a:r>
            <a:endParaRPr lang="ru-RU" dirty="0">
              <a:solidFill>
                <a:schemeClr val="tx2"/>
              </a:solidFill>
            </a:endParaRPr>
          </a:p>
        </p:txBody>
      </p:sp>
      <p:pic>
        <p:nvPicPr>
          <p:cNvPr id="4" name="Рисунок 3" descr="glee-promo-pic9.jpg"/>
          <p:cNvPicPr>
            <a:picLocks noChangeAspect="1"/>
          </p:cNvPicPr>
          <p:nvPr/>
        </p:nvPicPr>
        <p:blipFill>
          <a:blip r:embed="rId4" cstate="print"/>
          <a:stretch>
            <a:fillRect/>
          </a:stretch>
        </p:blipFill>
        <p:spPr>
          <a:xfrm>
            <a:off x="4419600" y="152400"/>
            <a:ext cx="2188767" cy="2920608"/>
          </a:xfrm>
          <a:prstGeom prst="rect">
            <a:avLst/>
          </a:prstGeom>
          <a:ln w="19050">
            <a:solidFill>
              <a:schemeClr val="tx2">
                <a:lumMod val="60000"/>
                <a:lumOff val="40000"/>
              </a:schemeClr>
            </a:solidFill>
          </a:ln>
        </p:spPr>
      </p:pic>
      <p:pic>
        <p:nvPicPr>
          <p:cNvPr id="5" name="Рисунок 4" descr="57071095.jpg"/>
          <p:cNvPicPr>
            <a:picLocks noChangeAspect="1"/>
          </p:cNvPicPr>
          <p:nvPr/>
        </p:nvPicPr>
        <p:blipFill>
          <a:blip r:embed="rId5" cstate="print"/>
          <a:stretch>
            <a:fillRect/>
          </a:stretch>
        </p:blipFill>
        <p:spPr>
          <a:xfrm>
            <a:off x="6629400" y="228600"/>
            <a:ext cx="2740152" cy="3659635"/>
          </a:xfrm>
          <a:prstGeom prst="rect">
            <a:avLst/>
          </a:prstGeom>
        </p:spPr>
      </p:pic>
      <p:pic>
        <p:nvPicPr>
          <p:cNvPr id="6" name="Рисунок 5" descr="hq-wallpapers_ru_films_1001_1280x1024.jpg"/>
          <p:cNvPicPr>
            <a:picLocks noChangeAspect="1"/>
          </p:cNvPicPr>
          <p:nvPr/>
        </p:nvPicPr>
        <p:blipFill>
          <a:blip r:embed="rId6" cstate="print"/>
          <a:stretch>
            <a:fillRect/>
          </a:stretch>
        </p:blipFill>
        <p:spPr>
          <a:xfrm>
            <a:off x="6305550" y="4587240"/>
            <a:ext cx="2838450" cy="2270760"/>
          </a:xfrm>
          <a:prstGeom prst="rect">
            <a:avLst/>
          </a:prstGeom>
        </p:spPr>
      </p:pic>
      <p:pic>
        <p:nvPicPr>
          <p:cNvPr id="8" name="Рисунок 7" descr="80379-11.jpg"/>
          <p:cNvPicPr>
            <a:picLocks noChangeAspect="1"/>
          </p:cNvPicPr>
          <p:nvPr/>
        </p:nvPicPr>
        <p:blipFill>
          <a:blip r:embed="rId7" cstate="print"/>
          <a:stretch>
            <a:fillRect/>
          </a:stretch>
        </p:blipFill>
        <p:spPr>
          <a:xfrm>
            <a:off x="228600" y="4648200"/>
            <a:ext cx="3581400" cy="2014538"/>
          </a:xfrm>
          <a:prstGeom prst="rect">
            <a:avLst/>
          </a:prstGeom>
          <a:ln w="19050">
            <a:solidFill>
              <a:schemeClr val="tx2">
                <a:lumMod val="60000"/>
                <a:lumOff val="40000"/>
              </a:schemeClr>
            </a:solid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Рисунок 3" descr="5600428-william-shakespeare-s-hamlet-original-middle-english-text-from-the-first-folio-of-1623-with-stamp--s.jpg"/>
          <p:cNvPicPr>
            <a:picLocks noChangeAspect="1"/>
          </p:cNvPicPr>
          <p:nvPr/>
        </p:nvPicPr>
        <p:blipFill>
          <a:blip r:embed="rId3" cstate="print"/>
          <a:stretch>
            <a:fillRect/>
          </a:stretch>
        </p:blipFill>
        <p:spPr>
          <a:xfrm>
            <a:off x="4953000" y="1981200"/>
            <a:ext cx="4191000" cy="3135411"/>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447800"/>
            <a:ext cx="4953000" cy="5410200"/>
          </a:xfrm>
        </p:spPr>
        <p:txBody>
          <a:bodyPr>
            <a:normAutofit fontScale="85000" lnSpcReduction="20000"/>
          </a:bodyPr>
          <a:lstStyle/>
          <a:p>
            <a:pPr>
              <a:buNone/>
            </a:pPr>
            <a:r>
              <a:rPr lang="en-US" dirty="0"/>
              <a:t>    </a:t>
            </a:r>
            <a:r>
              <a:rPr lang="en-US" sz="3800" dirty="0">
                <a:solidFill>
                  <a:schemeClr val="accent1">
                    <a:lumMod val="50000"/>
                  </a:schemeClr>
                </a:solidFill>
              </a:rPr>
              <a:t>As for me, I want to read foreign literature in the original. My dream is to read Shakespeare in the original. He was the greatest writer in the English language. William Shakespeare's plays have the reputation of being among the greatest in the English language and in Western literature. </a:t>
            </a:r>
            <a:br>
              <a:rPr lang="en-US" sz="3800" dirty="0"/>
            </a:br>
            <a:endParaRPr lang="ru-RU" sz="38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33400" y="228600"/>
            <a:ext cx="8382000" cy="1371600"/>
          </a:xfrm>
        </p:spPr>
        <p:txBody>
          <a:bodyPr>
            <a:normAutofit/>
          </a:bodyPr>
          <a:lstStyle/>
          <a:p>
            <a:pPr>
              <a:buNone/>
            </a:pPr>
            <a:r>
              <a:rPr lang="en-US" dirty="0">
                <a:solidFill>
                  <a:schemeClr val="accent1">
                    <a:lumMod val="50000"/>
                  </a:schemeClr>
                </a:solidFill>
              </a:rPr>
              <a:t> In addition, in my nearly future I want to find  a well-paid job related to foreign languages</a:t>
            </a:r>
            <a:r>
              <a:rPr lang="ru-RU" dirty="0">
                <a:solidFill>
                  <a:schemeClr val="accent1">
                    <a:lumMod val="50000"/>
                  </a:schemeClr>
                </a:solidFill>
              </a:rPr>
              <a:t>.</a:t>
            </a:r>
            <a:r>
              <a:rPr lang="en-US" dirty="0">
                <a:solidFill>
                  <a:schemeClr val="accent1">
                    <a:lumMod val="50000"/>
                  </a:schemeClr>
                </a:solidFill>
              </a:rPr>
              <a:t> </a:t>
            </a:r>
            <a:endParaRPr lang="ru-RU" dirty="0">
              <a:solidFill>
                <a:schemeClr val="accent1">
                  <a:lumMod val="50000"/>
                </a:schemeClr>
              </a:solidFill>
            </a:endParaRPr>
          </a:p>
        </p:txBody>
      </p:sp>
      <p:pic>
        <p:nvPicPr>
          <p:cNvPr id="4" name="Рисунок 3" descr="9853cc3908d9d2aa7bcef8425746e505.jpg"/>
          <p:cNvPicPr>
            <a:picLocks noChangeAspect="1"/>
          </p:cNvPicPr>
          <p:nvPr/>
        </p:nvPicPr>
        <p:blipFill>
          <a:blip r:embed="rId2" cstate="print"/>
          <a:stretch>
            <a:fillRect/>
          </a:stretch>
        </p:blipFill>
        <p:spPr>
          <a:xfrm>
            <a:off x="990600" y="1524000"/>
            <a:ext cx="7239000" cy="4970780"/>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1">
                    <a:lumMod val="50000"/>
                  </a:schemeClr>
                </a:solidFill>
              </a:rPr>
              <a:t>To sum up</a:t>
            </a:r>
            <a:endParaRPr lang="ru-RU" dirty="0">
              <a:solidFill>
                <a:schemeClr val="accent1">
                  <a:lumMod val="50000"/>
                </a:schemeClr>
              </a:solidFill>
            </a:endParaRPr>
          </a:p>
        </p:txBody>
      </p:sp>
      <p:sp>
        <p:nvSpPr>
          <p:cNvPr id="3" name="Содержимое 2"/>
          <p:cNvSpPr>
            <a:spLocks noGrp="1"/>
          </p:cNvSpPr>
          <p:nvPr>
            <p:ph idx="1"/>
          </p:nvPr>
        </p:nvSpPr>
        <p:spPr/>
        <p:txBody>
          <a:bodyPr/>
          <a:lstStyle/>
          <a:p>
            <a:pPr>
              <a:buNone/>
            </a:pPr>
            <a:r>
              <a:rPr lang="ru-RU" dirty="0">
                <a:solidFill>
                  <a:schemeClr val="accent1">
                    <a:lumMod val="50000"/>
                  </a:schemeClr>
                </a:solidFill>
              </a:rPr>
              <a:t>   </a:t>
            </a:r>
            <a:r>
              <a:rPr lang="en-US" dirty="0">
                <a:solidFill>
                  <a:schemeClr val="accent1">
                    <a:lumMod val="50000"/>
                  </a:schemeClr>
                </a:solidFill>
              </a:rPr>
              <a:t>I am sure that English is worth studying. There is a proverb: "A new language is a new world". </a:t>
            </a:r>
            <a:br>
              <a:rPr lang="ru-RU" dirty="0">
                <a:solidFill>
                  <a:schemeClr val="accent1">
                    <a:lumMod val="50000"/>
                  </a:schemeClr>
                </a:solidFill>
              </a:rPr>
            </a:br>
            <a:endParaRPr lang="ru-RU" dirty="0">
              <a:solidFill>
                <a:schemeClr val="accent1">
                  <a:lumMod val="50000"/>
                </a:schemeClr>
              </a:solidFill>
            </a:endParaRPr>
          </a:p>
          <a:p>
            <a:pPr>
              <a:buNone/>
            </a:pPr>
            <a:r>
              <a:rPr lang="en-US" dirty="0">
                <a:solidFill>
                  <a:schemeClr val="accent1">
                    <a:lumMod val="50000"/>
                  </a:schemeClr>
                </a:solidFill>
              </a:rPr>
              <a:t>    Without doubt you can't do without learning this beautiful language. </a:t>
            </a:r>
            <a:endParaRPr lang="ru-RU" dirty="0">
              <a:solidFill>
                <a:schemeClr val="accent1">
                  <a:lumMod val="50000"/>
                </a:schemeClr>
              </a:solidFill>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184</TotalTime>
  <Words>468</Words>
  <Application>Microsoft Office PowerPoint</Application>
  <PresentationFormat>Экран (4:3)</PresentationFormat>
  <Paragraphs>17</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Aparajita</vt:lpstr>
      <vt:lpstr>Arial</vt:lpstr>
      <vt:lpstr>Calibri</vt:lpstr>
      <vt:lpstr>Office Theme</vt:lpstr>
      <vt:lpstr>English in my life</vt:lpstr>
      <vt:lpstr>Why do we learn English? </vt:lpstr>
      <vt:lpstr>Why is learning a foreign language important to me?</vt:lpstr>
      <vt:lpstr>Secondly, If you speak English, you can contact people from all over the world and make new friends on the internet. </vt:lpstr>
      <vt:lpstr>Books on every subject are written in English around the world. You can read books by American, Canadian, Australian or British authors. Whatever you are interested in, you can read about it in English.</vt:lpstr>
      <vt:lpstr>Презентация PowerPoint</vt:lpstr>
      <vt:lpstr>Презентация PowerPoint</vt:lpstr>
      <vt:lpstr>Презентация PowerPoint</vt:lpstr>
      <vt:lpstr>To sum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languages in my life</dc:title>
  <dc:creator>ASUS</dc:creator>
  <cp:lastModifiedBy>Yulka</cp:lastModifiedBy>
  <cp:revision>21</cp:revision>
  <dcterms:created xsi:type="dcterms:W3CDTF">2013-09-28T17:25:02Z</dcterms:created>
  <dcterms:modified xsi:type="dcterms:W3CDTF">2022-10-02T15:01:01Z</dcterms:modified>
</cp:coreProperties>
</file>